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9"/>
  </p:notesMasterIdLst>
  <p:handoutMasterIdLst>
    <p:handoutMasterId r:id="rId50"/>
  </p:handoutMasterIdLst>
  <p:sldIdLst>
    <p:sldId id="2033" r:id="rId2"/>
    <p:sldId id="2136" r:id="rId3"/>
    <p:sldId id="2137" r:id="rId4"/>
    <p:sldId id="2138" r:id="rId5"/>
    <p:sldId id="2141" r:id="rId6"/>
    <p:sldId id="2142" r:id="rId7"/>
    <p:sldId id="2140" r:id="rId8"/>
    <p:sldId id="2095" r:id="rId9"/>
    <p:sldId id="2096" r:id="rId10"/>
    <p:sldId id="2098" r:id="rId11"/>
    <p:sldId id="2099" r:id="rId12"/>
    <p:sldId id="2100" r:id="rId13"/>
    <p:sldId id="2101" r:id="rId14"/>
    <p:sldId id="2102" r:id="rId15"/>
    <p:sldId id="2103" r:id="rId16"/>
    <p:sldId id="2104" r:id="rId17"/>
    <p:sldId id="2105" r:id="rId18"/>
    <p:sldId id="2106" r:id="rId19"/>
    <p:sldId id="2107" r:id="rId20"/>
    <p:sldId id="2108" r:id="rId21"/>
    <p:sldId id="2109" r:id="rId22"/>
    <p:sldId id="2110" r:id="rId23"/>
    <p:sldId id="2111" r:id="rId24"/>
    <p:sldId id="2112" r:id="rId25"/>
    <p:sldId id="2113" r:id="rId26"/>
    <p:sldId id="2114" r:id="rId27"/>
    <p:sldId id="2115" r:id="rId28"/>
    <p:sldId id="2116" r:id="rId29"/>
    <p:sldId id="2117" r:id="rId30"/>
    <p:sldId id="2118" r:id="rId31"/>
    <p:sldId id="2119" r:id="rId32"/>
    <p:sldId id="2120" r:id="rId33"/>
    <p:sldId id="2121" r:id="rId34"/>
    <p:sldId id="2135" r:id="rId35"/>
    <p:sldId id="2122" r:id="rId36"/>
    <p:sldId id="2123" r:id="rId37"/>
    <p:sldId id="2124" r:id="rId38"/>
    <p:sldId id="2125" r:id="rId39"/>
    <p:sldId id="2126" r:id="rId40"/>
    <p:sldId id="2127" r:id="rId41"/>
    <p:sldId id="2128" r:id="rId42"/>
    <p:sldId id="2129" r:id="rId43"/>
    <p:sldId id="2130" r:id="rId44"/>
    <p:sldId id="2131" r:id="rId45"/>
    <p:sldId id="2132" r:id="rId46"/>
    <p:sldId id="2133" r:id="rId47"/>
    <p:sldId id="2134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033"/>
            <p14:sldId id="2136"/>
            <p14:sldId id="2137"/>
            <p14:sldId id="2138"/>
            <p14:sldId id="2141"/>
            <p14:sldId id="2142"/>
            <p14:sldId id="2140"/>
            <p14:sldId id="2095"/>
            <p14:sldId id="2096"/>
            <p14:sldId id="2098"/>
            <p14:sldId id="2099"/>
            <p14:sldId id="2100"/>
            <p14:sldId id="2101"/>
            <p14:sldId id="2102"/>
            <p14:sldId id="2103"/>
            <p14:sldId id="2104"/>
            <p14:sldId id="2105"/>
            <p14:sldId id="2106"/>
            <p14:sldId id="2107"/>
            <p14:sldId id="2108"/>
            <p14:sldId id="2109"/>
            <p14:sldId id="2110"/>
            <p14:sldId id="2111"/>
            <p14:sldId id="2112"/>
            <p14:sldId id="2113"/>
            <p14:sldId id="2114"/>
            <p14:sldId id="2115"/>
            <p14:sldId id="2116"/>
            <p14:sldId id="2117"/>
            <p14:sldId id="2118"/>
            <p14:sldId id="2119"/>
            <p14:sldId id="2120"/>
            <p14:sldId id="2121"/>
            <p14:sldId id="2135"/>
            <p14:sldId id="2122"/>
            <p14:sldId id="2123"/>
            <p14:sldId id="2124"/>
            <p14:sldId id="2125"/>
            <p14:sldId id="2126"/>
            <p14:sldId id="2127"/>
            <p14:sldId id="2128"/>
            <p14:sldId id="2129"/>
            <p14:sldId id="2130"/>
            <p14:sldId id="2131"/>
            <p14:sldId id="2132"/>
            <p14:sldId id="2133"/>
            <p14:sldId id="213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8" autoAdjust="0"/>
    <p:restoredTop sz="98447" autoAdjust="0"/>
  </p:normalViewPr>
  <p:slideViewPr>
    <p:cSldViewPr snapToObjects="1" showGuides="1">
      <p:cViewPr varScale="1">
        <p:scale>
          <a:sx n="87" d="100"/>
          <a:sy n="87" d="100"/>
        </p:scale>
        <p:origin x="-677" y="-82"/>
      </p:cViewPr>
      <p:guideLst>
        <p:guide orient="horz" pos="2296"/>
        <p:guide pos="7679"/>
        <p:guide pos="3840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0;p2">
            <a:extLst>
              <a:ext uri="{FF2B5EF4-FFF2-40B4-BE49-F238E27FC236}">
                <a16:creationId xmlns:a16="http://schemas.microsoft.com/office/drawing/2014/main" xmlns="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2;p2">
            <a:extLst>
              <a:ext uri="{FF2B5EF4-FFF2-40B4-BE49-F238E27FC236}">
                <a16:creationId xmlns:a16="http://schemas.microsoft.com/office/drawing/2014/main" xmlns="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3;p2">
            <a:extLst>
              <a:ext uri="{FF2B5EF4-FFF2-40B4-BE49-F238E27FC236}">
                <a16:creationId xmlns:a16="http://schemas.microsoft.com/office/drawing/2014/main" xmlns="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5" name="Google Shape;14;p2">
            <a:extLst>
              <a:ext uri="{FF2B5EF4-FFF2-40B4-BE49-F238E27FC236}">
                <a16:creationId xmlns:a16="http://schemas.microsoft.com/office/drawing/2014/main" xmlns="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06" name="Google Shape;183;p28">
            <a:extLst>
              <a:ext uri="{FF2B5EF4-FFF2-40B4-BE49-F238E27FC236}">
                <a16:creationId xmlns:a16="http://schemas.microsoft.com/office/drawing/2014/main" xmlns="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xmlns="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Google Shape;10;p2">
            <a:extLst>
              <a:ext uri="{FF2B5EF4-FFF2-40B4-BE49-F238E27FC236}">
                <a16:creationId xmlns:a16="http://schemas.microsoft.com/office/drawing/2014/main" xmlns="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530;p73">
            <a:extLst>
              <a:ext uri="{FF2B5EF4-FFF2-40B4-BE49-F238E27FC236}">
                <a16:creationId xmlns:a16="http://schemas.microsoft.com/office/drawing/2014/main" xmlns="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21" name="Google Shape;11531;p73">
              <a:extLst>
                <a:ext uri="{FF2B5EF4-FFF2-40B4-BE49-F238E27FC236}">
                  <a16:creationId xmlns:a16="http://schemas.microsoft.com/office/drawing/2014/main" xmlns="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2;p73">
              <a:extLst>
                <a:ext uri="{FF2B5EF4-FFF2-40B4-BE49-F238E27FC236}">
                  <a16:creationId xmlns:a16="http://schemas.microsoft.com/office/drawing/2014/main" xmlns="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3;p73">
              <a:extLst>
                <a:ext uri="{FF2B5EF4-FFF2-40B4-BE49-F238E27FC236}">
                  <a16:creationId xmlns:a16="http://schemas.microsoft.com/office/drawing/2014/main" xmlns="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34;p73">
              <a:extLst>
                <a:ext uri="{FF2B5EF4-FFF2-40B4-BE49-F238E27FC236}">
                  <a16:creationId xmlns:a16="http://schemas.microsoft.com/office/drawing/2014/main" xmlns="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35;p73">
              <a:extLst>
                <a:ext uri="{FF2B5EF4-FFF2-40B4-BE49-F238E27FC236}">
                  <a16:creationId xmlns:a16="http://schemas.microsoft.com/office/drawing/2014/main" xmlns="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36;p73">
              <a:extLst>
                <a:ext uri="{FF2B5EF4-FFF2-40B4-BE49-F238E27FC236}">
                  <a16:creationId xmlns:a16="http://schemas.microsoft.com/office/drawing/2014/main" xmlns="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제목 24">
            <a:extLst>
              <a:ext uri="{FF2B5EF4-FFF2-40B4-BE49-F238E27FC236}">
                <a16:creationId xmlns:a16="http://schemas.microsoft.com/office/drawing/2014/main" xmlns="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530;p73">
            <a:extLst>
              <a:ext uri="{FF2B5EF4-FFF2-40B4-BE49-F238E27FC236}">
                <a16:creationId xmlns:a16="http://schemas.microsoft.com/office/drawing/2014/main" xmlns="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0" name="Google Shape;11531;p73">
              <a:extLst>
                <a:ext uri="{FF2B5EF4-FFF2-40B4-BE49-F238E27FC236}">
                  <a16:creationId xmlns:a16="http://schemas.microsoft.com/office/drawing/2014/main" xmlns="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2;p73">
              <a:extLst>
                <a:ext uri="{FF2B5EF4-FFF2-40B4-BE49-F238E27FC236}">
                  <a16:creationId xmlns:a16="http://schemas.microsoft.com/office/drawing/2014/main" xmlns="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3;p73">
              <a:extLst>
                <a:ext uri="{FF2B5EF4-FFF2-40B4-BE49-F238E27FC236}">
                  <a16:creationId xmlns:a16="http://schemas.microsoft.com/office/drawing/2014/main" xmlns="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4;p73">
              <a:extLst>
                <a:ext uri="{FF2B5EF4-FFF2-40B4-BE49-F238E27FC236}">
                  <a16:creationId xmlns:a16="http://schemas.microsoft.com/office/drawing/2014/main" xmlns="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5;p73">
              <a:extLst>
                <a:ext uri="{FF2B5EF4-FFF2-40B4-BE49-F238E27FC236}">
                  <a16:creationId xmlns:a16="http://schemas.microsoft.com/office/drawing/2014/main" xmlns="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6;p73">
              <a:extLst>
                <a:ext uri="{FF2B5EF4-FFF2-40B4-BE49-F238E27FC236}">
                  <a16:creationId xmlns:a16="http://schemas.microsoft.com/office/drawing/2014/main" xmlns="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슬라이드 번호 개체 틀 20">
            <a:extLst>
              <a:ext uri="{FF2B5EF4-FFF2-40B4-BE49-F238E27FC236}">
                <a16:creationId xmlns:a16="http://schemas.microsoft.com/office/drawing/2014/main" xmlns="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바닥글 개체 틀 36">
            <a:extLst>
              <a:ext uri="{FF2B5EF4-FFF2-40B4-BE49-F238E27FC236}">
                <a16:creationId xmlns:a16="http://schemas.microsoft.com/office/drawing/2014/main" xmlns="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dirty="0" err="1"/>
              <a:t>파이썬으로</a:t>
            </a:r>
            <a:r>
              <a:rPr lang="ko-KR" altLang="en-US" dirty="0"/>
              <a:t> 배우는 </a:t>
            </a:r>
            <a:r>
              <a:rPr lang="ko-KR" altLang="en-US" dirty="0" err="1"/>
              <a:t>머신러닝</a:t>
            </a:r>
            <a:r>
              <a:rPr lang="ko-KR" altLang="en-US" dirty="0"/>
              <a:t> 교과서</a:t>
            </a:r>
          </a:p>
        </p:txBody>
      </p:sp>
      <p:sp>
        <p:nvSpPr>
          <p:cNvPr id="15" name="제목 24">
            <a:extLst>
              <a:ext uri="{FF2B5EF4-FFF2-40B4-BE49-F238E27FC236}">
                <a16:creationId xmlns:a16="http://schemas.microsoft.com/office/drawing/2014/main" xmlns="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=""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=""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=""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바닥글 개체 틀 36">
            <a:extLst>
              <a:ext uri="{FF2B5EF4-FFF2-40B4-BE49-F238E27FC236}">
                <a16:creationId xmlns="" xmlns:a16="http://schemas.microsoft.com/office/drawing/2014/main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147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=""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=""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=""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=""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=""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37" name="바닥글 개체 틀 36">
            <a:extLst>
              <a:ext uri="{FF2B5EF4-FFF2-40B4-BE49-F238E27FC236}">
                <a16:creationId xmlns=""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 smtClean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16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=""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=""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=""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5" name="Google Shape;11531;p73">
              <a:extLst>
                <a:ext uri="{FF2B5EF4-FFF2-40B4-BE49-F238E27FC236}">
                  <a16:creationId xmlns=""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2;p73">
              <a:extLst>
                <a:ext uri="{FF2B5EF4-FFF2-40B4-BE49-F238E27FC236}">
                  <a16:creationId xmlns=""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3;p73">
              <a:extLst>
                <a:ext uri="{FF2B5EF4-FFF2-40B4-BE49-F238E27FC236}">
                  <a16:creationId xmlns=""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4;p73">
              <a:extLst>
                <a:ext uri="{FF2B5EF4-FFF2-40B4-BE49-F238E27FC236}">
                  <a16:creationId xmlns=""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5;p73">
              <a:extLst>
                <a:ext uri="{FF2B5EF4-FFF2-40B4-BE49-F238E27FC236}">
                  <a16:creationId xmlns=""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6;p73">
              <a:extLst>
                <a:ext uri="{FF2B5EF4-FFF2-40B4-BE49-F238E27FC236}">
                  <a16:creationId xmlns=""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바닥글 개체 틀 36">
            <a:extLst>
              <a:ext uri="{FF2B5EF4-FFF2-40B4-BE49-F238E27FC236}">
                <a16:creationId xmlns=""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590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  <p:sldLayoutId id="2147483688" r:id="rId6"/>
    <p:sldLayoutId id="2147483689" r:id="rId7"/>
    <p:sldLayoutId id="2147483690" r:id="rId8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97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=""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985035" cy="2862322"/>
          </a:xfrm>
        </p:spPr>
        <p:txBody>
          <a:bodyPr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모던웹을</a:t>
            </a:r>
            <a:r>
              <a:rPr lang="ko-KR" altLang="en-US" b="1" dirty="0" smtClean="0">
                <a:solidFill>
                  <a:schemeClr val="tx1"/>
                </a:solidFill>
              </a:rPr>
              <a:t> 위한</a:t>
            </a:r>
            <a:r>
              <a:rPr lang="en-US" altLang="ko-KR" b="1" dirty="0" smtClean="0"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HTML5+CSS3 </a:t>
            </a:r>
            <a:r>
              <a:rPr lang="ko-KR" altLang="en-US" dirty="0" smtClean="0">
                <a:solidFill>
                  <a:schemeClr val="tx1"/>
                </a:solidFill>
              </a:rPr>
              <a:t>바이블</a:t>
            </a:r>
            <a:endParaRPr lang="x-none" b="1" dirty="0">
              <a:solidFill>
                <a:schemeClr val="tx1"/>
              </a:solidFill>
            </a:endParaRPr>
          </a:p>
        </p:txBody>
      </p:sp>
      <p:sp>
        <p:nvSpPr>
          <p:cNvPr id="7" name="Google Shape;1312;p63">
            <a:extLst>
              <a:ext uri="{FF2B5EF4-FFF2-40B4-BE49-F238E27FC236}">
                <a16:creationId xmlns=""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D241BC3-2D2C-354F-BE20-6B615EF877A6}"/>
              </a:ext>
            </a:extLst>
          </p:cNvPr>
          <p:cNvSpPr txBox="1"/>
          <p:nvPr/>
        </p:nvSpPr>
        <p:spPr>
          <a:xfrm>
            <a:off x="1003855" y="843918"/>
            <a:ext cx="881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CHAPTER </a:t>
            </a:r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04: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CSS3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스타일 속성 기본</a:t>
            </a:r>
            <a:endParaRPr lang="x-none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부제목 5">
            <a:extLst>
              <a:ext uri="{FF2B5EF4-FFF2-40B4-BE49-F238E27FC236}">
                <a16:creationId xmlns="" xmlns:a16="http://schemas.microsoft.com/office/drawing/2014/main" id="{53F71AE8-5B44-374B-BBDF-875DE084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2127" y="4869160"/>
            <a:ext cx="3268457" cy="663771"/>
          </a:xfrm>
        </p:spPr>
        <p:txBody>
          <a:bodyPr/>
          <a:lstStyle/>
          <a:p>
            <a:pPr algn="r"/>
            <a:r>
              <a:rPr lang="ko-KR" altLang="en-US" sz="1600" dirty="0" err="1">
                <a:solidFill>
                  <a:schemeClr val="tx1"/>
                </a:solidFill>
              </a:rPr>
              <a:t>ㅇㅇ대학교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ㅇㅇ학과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r"/>
            <a:r>
              <a:rPr lang="ko-KR" altLang="en-US" sz="1600" dirty="0">
                <a:solidFill>
                  <a:schemeClr val="tx1"/>
                </a:solidFill>
              </a:rPr>
              <a:t>홍길동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1213250"/>
            <a:ext cx="2442210" cy="3329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08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4.2  CSS3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단위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크기 단위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7" y="1628800"/>
            <a:ext cx="3360420" cy="134874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1628800"/>
            <a:ext cx="6815257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7" y="3035300"/>
            <a:ext cx="3352800" cy="1219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7" y="4330147"/>
            <a:ext cx="3360420" cy="12573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684526"/>
              </p:ext>
            </p:extLst>
          </p:nvPr>
        </p:nvGraphicFramePr>
        <p:xfrm>
          <a:off x="5359018" y="4133030"/>
          <a:ext cx="5552916" cy="145441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76458"/>
                <a:gridCol w="2776458"/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단위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%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백분율 단위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em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배수 단위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px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픽셀 단위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42869" y="1237711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좌측의 코드를 구현한 사례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223792" y="2076834"/>
            <a:ext cx="504056" cy="1480196"/>
          </a:xfrm>
          <a:prstGeom prst="rightArrow">
            <a:avLst>
              <a:gd name="adj1" fmla="val 7059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3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4.2  CSS3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단위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색상 단위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93" y="1784052"/>
            <a:ext cx="2727960" cy="17526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1988840"/>
            <a:ext cx="578167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311203"/>
              </p:ext>
            </p:extLst>
          </p:nvPr>
        </p:nvGraphicFramePr>
        <p:xfrm>
          <a:off x="2103706" y="3644900"/>
          <a:ext cx="7984588" cy="21075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92294"/>
                <a:gridCol w="3992294"/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단위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#000000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HEX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코드 단위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rgb(red, green, blue)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RGB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rgba(red, green, blue, alpha)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RGBA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hsl(hue, saturation, lightness)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HSL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hsla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(hue, saturation, lightness, alpha)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HSLA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09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4.2  CSS3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단위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URL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단위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268760"/>
            <a:ext cx="5585460" cy="24993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3768120"/>
            <a:ext cx="5585460" cy="10439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4812060"/>
            <a:ext cx="5585460" cy="1729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22989" y="2364551"/>
            <a:ext cx="1614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페이지 구성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22989" y="3658533"/>
            <a:ext cx="3632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background-image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URL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단위를 입력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22989" y="5523041"/>
            <a:ext cx="2416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url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()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함수 내부에 경로를 입력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15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가시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display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31" y="1628800"/>
            <a:ext cx="3611880" cy="1295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1628800"/>
            <a:ext cx="3861758" cy="1295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1767" y="3068960"/>
            <a:ext cx="2715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display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none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 적용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16944" y="3068959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display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 적용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788908"/>
              </p:ext>
            </p:extLst>
          </p:nvPr>
        </p:nvGraphicFramePr>
        <p:xfrm>
          <a:off x="2103706" y="3644900"/>
          <a:ext cx="7984588" cy="17809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92294"/>
                <a:gridCol w="3992294"/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단위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none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화면에서 보이지 않게 만듭니다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block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block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inline-block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inline-block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02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가시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visibility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28" y="1916766"/>
            <a:ext cx="2606040" cy="112776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2071071"/>
            <a:ext cx="19812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77111" y="3195316"/>
            <a:ext cx="8037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display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사용하면 태그가 화면에서 제거되지만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visibility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사용하면 화면에서 보이지 않게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됨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34183"/>
              </p:ext>
            </p:extLst>
          </p:nvPr>
        </p:nvGraphicFramePr>
        <p:xfrm>
          <a:off x="2103706" y="3644900"/>
          <a:ext cx="7984588" cy="17809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92294"/>
                <a:gridCol w="3992294"/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단위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none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화면에서 보이지 않게 만듭니다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block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block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inline-block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inline-block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17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가시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opacity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42" y="2292873"/>
            <a:ext cx="3200400" cy="164592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241" y="2606040"/>
            <a:ext cx="3031926" cy="101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14168" y="4154186"/>
            <a:ext cx="776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opacity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태그의 투명도를 조절하는 스타일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0.0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부터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1.0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사이의 숫자를 입력할 수 있으며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0.0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은 투명한 상태를 나타내고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1.0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은 불투명한 상태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39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박스 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1433513"/>
            <a:ext cx="630555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49028" y="5579367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박스 속성 사례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54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박스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width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속성과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height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52" y="2071315"/>
            <a:ext cx="4511040" cy="1219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52" y="3290515"/>
            <a:ext cx="4511040" cy="156972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2780928"/>
            <a:ext cx="103822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53633" y="4021336"/>
            <a:ext cx="36439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width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박스의 너비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height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박스의 높이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div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너비와 높이가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100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픽셀로 지정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20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박스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margin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속성과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padding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30" y="1772816"/>
            <a:ext cx="4701540" cy="2194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30" y="3886389"/>
            <a:ext cx="4701540" cy="1173480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954" y="1924239"/>
            <a:ext cx="196215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069735" y="4211519"/>
            <a:ext cx="270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margin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픽셀 적용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padding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30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픽셀 적용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24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박스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box-sizing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23" y="1405890"/>
            <a:ext cx="4267200" cy="40462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23" y="5452110"/>
            <a:ext cx="4267200" cy="975360"/>
          </a:xfrm>
          <a:prstGeom prst="rect">
            <a:avLst/>
          </a:prstGeom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15" y="1405890"/>
            <a:ext cx="4512171" cy="272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19936" y="4426400"/>
            <a:ext cx="626325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Content-box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너비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width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+ 2×(margin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border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padding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높이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+ 2×(margin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border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padding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Border-box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너비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width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높이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1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=""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r" latinLnBrk="0">
              <a:defRPr/>
            </a:pPr>
            <a:r>
              <a:rPr lang="ko-KR" altLang="en-US" sz="4100" b="1" kern="1200" dirty="0">
                <a:solidFill>
                  <a:srgbClr val="4BB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시작하기전에</a:t>
            </a:r>
            <a:endParaRPr lang="en-US" altLang="ko-KR" sz="4100" b="1" kern="1200" dirty="0">
              <a:solidFill>
                <a:srgbClr val="4BB0A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2" name="Straight Connector 21">
            <a:extLst>
              <a:ext uri="{FF2B5EF4-FFF2-40B4-BE49-F238E27FC236}">
                <a16:creationId xmlns=""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소스코드</a:t>
            </a:r>
            <a:endParaRPr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lvl="1" indent="-342900" latinLnBrk="0">
              <a:lnSpc>
                <a:spcPct val="90000"/>
              </a:lnSpc>
              <a:spcAft>
                <a:spcPts val="600"/>
              </a:spcAft>
              <a:buFont typeface="시스템 서체"/>
              <a:buChar char="⁃"/>
            </a:pPr>
            <a:r>
              <a:rPr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http://</a:t>
            </a:r>
            <a:r>
              <a:rPr lang="en-US" altLang="ko-KR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www.hanbit.co.kr/src/10158</a:t>
            </a:r>
            <a:endParaRPr lang="en-US" altLang="ko-KR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03868AD-5FB7-A947-B715-20B0C939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</a:t>
            </a:r>
            <a:r>
              <a:rPr lang="ko-KR" altLang="en-US" dirty="0" smtClean="0"/>
              <a:t>위한 </a:t>
            </a:r>
            <a:r>
              <a:rPr lang="en-US" altLang="ko-KR" dirty="0" smtClean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267821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테두리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border-width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속성과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border-style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97" y="1956388"/>
            <a:ext cx="2910840" cy="1463040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1956388"/>
            <a:ext cx="5691733" cy="294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50986" y="4797152"/>
            <a:ext cx="68900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borderwidth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테두리의 너비를 지정하는 스타일 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크기 단위의 키워드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border-style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테두리의 형태를 지정하는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좌측의 코드 출력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두꺼운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dashed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형태의 검정색 테두리가 형성됨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4295800" y="2687908"/>
            <a:ext cx="504056" cy="1245148"/>
          </a:xfrm>
          <a:prstGeom prst="rightArrow">
            <a:avLst>
              <a:gd name="adj1" fmla="val 70159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5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테두리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border-radius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60" y="1375126"/>
            <a:ext cx="4724400" cy="129540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04" y="1375127"/>
            <a:ext cx="4176464" cy="216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60" y="3391351"/>
            <a:ext cx="4724400" cy="1653540"/>
          </a:xfrm>
          <a:prstGeom prst="rect">
            <a:avLst/>
          </a:prstGeom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04" y="3391351"/>
            <a:ext cx="4176464" cy="216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5995864" y="1554774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995864" y="3750069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6821" y="5531444"/>
            <a:ext cx="6300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border-radius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사용하면 테두리가 둥근 사각형 또는 원을 만들 수 있음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 코드의 출력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4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개의 크기 단위를 각각 적용할 수 있음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7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background-image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988840"/>
            <a:ext cx="4572000" cy="25908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988840"/>
            <a:ext cx="5723662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02044" y="4724400"/>
            <a:ext cx="61879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CSS3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이전에는 이렇게 배경 이미지를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개씩만 적용할 수 있었음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그러나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CSS3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부터는 여러 개의 배경 이미지 적용이 가능해짐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여러 개의 배경을 적용할 경우에는 왼쪽에 위치한 이미지가 앞으로 나오게 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코드를 실행하면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개의 이미지가 층을 이루어 출력됨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97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background-size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572" y="1772816"/>
            <a:ext cx="5256584" cy="2379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9" y="1772816"/>
            <a:ext cx="5867479" cy="13328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7718" y="4724400"/>
            <a:ext cx="78165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그림 크기를 조절할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background-size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인터넷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익스플로러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8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이하에선 사용 불가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background-size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 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개의 크기 단위를 적용하며 각각 너비와 높이를 의미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 코드의 출력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높이에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250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쉼표를 사용해 크기 단위를 적용하면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BackgroundFront.png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파일은 너비가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100%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로 적용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53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background-repeat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675916"/>
            <a:ext cx="5040560" cy="1270385"/>
          </a:xfrm>
          <a:prstGeom prst="rect">
            <a:avLst/>
          </a:prstGeom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1675916"/>
            <a:ext cx="5544616" cy="24642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82859" y="4724400"/>
            <a:ext cx="70262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background-repeat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속성의 기본 키워드가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repeat: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그림이 패턴을 이루어 여러 개 출력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repeat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적용하면 이미지가 패턴을 이루게 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repeat-x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X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축 방향으로 이미지가 반복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repeat-y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Y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축 방향으로 이미지가 반복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48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background-attachment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04" y="1340768"/>
            <a:ext cx="4950837" cy="3846934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74"/>
          <a:stretch/>
        </p:blipFill>
        <p:spPr bwMode="auto">
          <a:xfrm>
            <a:off x="6168008" y="1340768"/>
            <a:ext cx="5112568" cy="180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66"/>
          <a:stretch/>
        </p:blipFill>
        <p:spPr bwMode="auto">
          <a:xfrm>
            <a:off x="6168008" y="3818156"/>
            <a:ext cx="5112568" cy="1555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오른쪽 화살표 8"/>
          <p:cNvSpPr/>
          <p:nvPr/>
        </p:nvSpPr>
        <p:spPr>
          <a:xfrm rot="5400000">
            <a:off x="8494569" y="3006360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25490" y="5517232"/>
            <a:ext cx="93410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background-attachment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배경 이미지를 어떠한 방식으로 화면에 붙일 것인지를 지정하는 스타일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background-attachment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속성의 기본 키워드는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scroll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화면 스크롤에 따라 배경 이미지가 함께 이동한다는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뜻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background-attachment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fixed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 시 스크롤을 내려도 배경 이미지는 고정됨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643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background-position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844824"/>
            <a:ext cx="4687456" cy="1778439"/>
          </a:xfrm>
          <a:prstGeom prst="rect">
            <a:avLst/>
          </a:prstGeom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848" y="1844824"/>
            <a:ext cx="6275912" cy="2840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02744" y="4869160"/>
            <a:ext cx="45865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background-position: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background-position: X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축크기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background-position: X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축크기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Y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축크기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개의 값을 입력하면 각각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X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축 위치와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Y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축 위치를 적용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081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font-size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556793"/>
            <a:ext cx="3710940" cy="13563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2780929"/>
            <a:ext cx="3710940" cy="2461260"/>
          </a:xfrm>
          <a:prstGeom prst="rect">
            <a:avLst/>
          </a:prstGeo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470" y="1556792"/>
            <a:ext cx="3883954" cy="3685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92187" y="5517232"/>
            <a:ext cx="5607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font-size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글자의 크기를 지정하는 스타일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참고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기본 크기는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32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/ p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기본 크기는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16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75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font-size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36" y="1484784"/>
            <a:ext cx="4229100" cy="2667000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484784"/>
            <a:ext cx="5154056" cy="266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69147" y="4293096"/>
            <a:ext cx="885370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font-family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폰트를 지정하는 스타일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일반적으로 한 단어로 이루어진 폰트는 따옴표를 사용하지 않음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반두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단어 이상으로 이루어지는 단어는 따옴표를 반드시 사용해야 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개발자의 컴퓨터에는 설치되어 있으나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페이지를 사용할 사용자에겐 폰트가 설치되어 있지 않을 수 있음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이러한 문제를 예방하고자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font-family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여러 개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다국어 웹 페이지의 경우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font-family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속성의 가장 마지막 폰트에는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Serif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폰트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명조체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), Sans-serif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폰트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고딕체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),</a:t>
            </a:r>
            <a:b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Mono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space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폰트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고정폭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글꼴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적용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38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font-style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속성과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font-weight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620483"/>
            <a:ext cx="5615940" cy="16840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3289987"/>
            <a:ext cx="5615940" cy="1066800"/>
          </a:xfrm>
          <a:prstGeom prst="rect">
            <a:avLst/>
          </a:prstGeom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59" y="1644927"/>
            <a:ext cx="5328592" cy="249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88469" y="4509120"/>
            <a:ext cx="6009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font-style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font-weight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폰트의 기울기 또는 두께를 조정함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일반 폰트의 두께는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400 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두꺼운 폰트의 두께는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700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27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학습 목표</a:t>
            </a:r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545AC3E0-CE34-1C49-9C60-9D85619F3E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2" y="765313"/>
            <a:ext cx="11479697" cy="563079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CHAPTER 01: HTML5</a:t>
            </a:r>
            <a:r>
              <a:rPr lang="ko-KR" altLang="en-US" dirty="0"/>
              <a:t>의 역사와 </a:t>
            </a:r>
            <a:r>
              <a:rPr lang="en-US" altLang="ko-KR" dirty="0" smtClean="0"/>
              <a:t>Visual </a:t>
            </a:r>
            <a:r>
              <a:rPr lang="en-US" altLang="ko-KR" dirty="0"/>
              <a:t>Studio Code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r>
              <a:rPr lang="en-US" altLang="ko-KR" dirty="0" smtClean="0"/>
              <a:t>CHAPTER 02: </a:t>
            </a:r>
            <a:r>
              <a:rPr lang="ko-KR" altLang="en-US" dirty="0"/>
              <a:t>사용자에게 보이는 </a:t>
            </a:r>
            <a:r>
              <a:rPr lang="ko-KR" altLang="en-US" dirty="0" err="1"/>
              <a:t>뷰를</a:t>
            </a:r>
            <a:r>
              <a:rPr lang="ko-KR" altLang="en-US" dirty="0"/>
              <a:t> 만드는 </a:t>
            </a:r>
            <a:r>
              <a:rPr lang="en-US" altLang="ko-KR" dirty="0"/>
              <a:t>HTML </a:t>
            </a:r>
            <a:r>
              <a:rPr lang="ko-KR" altLang="en-US" dirty="0"/>
              <a:t>태그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03: HTML </a:t>
            </a:r>
            <a:r>
              <a:rPr lang="ko-KR" altLang="en-US" dirty="0"/>
              <a:t>문서 내부의 특정 요소를 선택할 때 사용하는 </a:t>
            </a:r>
            <a:r>
              <a:rPr lang="ko-KR" altLang="en-US" dirty="0" err="1"/>
              <a:t>선택자에</a:t>
            </a:r>
            <a:r>
              <a:rPr lang="ko-KR" altLang="en-US" dirty="0"/>
              <a:t> 관하여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04: HTML </a:t>
            </a:r>
            <a:r>
              <a:rPr lang="ko-KR" altLang="en-US" dirty="0"/>
              <a:t>요소에 스타일을 적용하는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r>
              <a:rPr lang="en-US" altLang="ko-KR" dirty="0" smtClean="0"/>
              <a:t>CHAPTER 05: </a:t>
            </a:r>
            <a:r>
              <a:rPr lang="ko-KR" altLang="en-US" dirty="0" smtClean="0"/>
              <a:t>레이아웃을 만드는 방법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06: HTML5</a:t>
            </a:r>
            <a:r>
              <a:rPr lang="ko-KR" altLang="en-US" dirty="0"/>
              <a:t>를 사용해 </a:t>
            </a:r>
            <a:r>
              <a:rPr lang="ko-KR" altLang="en-US" dirty="0" err="1"/>
              <a:t>모바일</a:t>
            </a:r>
            <a:r>
              <a:rPr lang="ko-KR" altLang="en-US" dirty="0"/>
              <a:t> 페이지를 만드는 방법</a:t>
            </a:r>
            <a:endParaRPr lang="en-US" altLang="ko-KR" dirty="0" smtClean="0"/>
          </a:p>
          <a:p>
            <a:r>
              <a:rPr lang="en-US" altLang="ko-KR" dirty="0" smtClean="0"/>
              <a:t>CHAPTER 07: </a:t>
            </a:r>
            <a:r>
              <a:rPr lang="ko-KR" altLang="en-US" dirty="0" err="1"/>
              <a:t>태블릿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를 위한</a:t>
            </a:r>
            <a:r>
              <a:rPr lang="en-US" altLang="ko-KR" dirty="0"/>
              <a:t>, </a:t>
            </a:r>
            <a:r>
              <a:rPr lang="ko-KR" altLang="en-US" dirty="0"/>
              <a:t>동적 너비를 가지는 레이아웃 구성 방법</a:t>
            </a:r>
            <a:endParaRPr lang="en-US" altLang="ko-KR" dirty="0" smtClean="0"/>
          </a:p>
          <a:p>
            <a:r>
              <a:rPr lang="en-US" altLang="ko-KR" dirty="0" smtClean="0"/>
              <a:t>CHAPTER 08: </a:t>
            </a:r>
            <a:r>
              <a:rPr lang="ko-KR" altLang="en-US" dirty="0"/>
              <a:t>간단한 </a:t>
            </a:r>
            <a:r>
              <a:rPr lang="ko-KR" altLang="en-US" dirty="0" err="1"/>
              <a:t>소셜커머스의</a:t>
            </a:r>
            <a:r>
              <a:rPr lang="ko-KR" altLang="en-US" dirty="0"/>
              <a:t> 메인 페이지를 </a:t>
            </a:r>
            <a:r>
              <a:rPr lang="ko-KR" altLang="en-US" dirty="0" smtClean="0"/>
              <a:t>만들어보기</a:t>
            </a:r>
            <a:endParaRPr lang="en-US" altLang="ko-KR" dirty="0" smtClean="0"/>
          </a:p>
          <a:p>
            <a:r>
              <a:rPr lang="en-US" altLang="ko-KR" dirty="0" smtClean="0"/>
              <a:t>CHAPTER 09: </a:t>
            </a:r>
            <a:r>
              <a:rPr lang="ko-KR" altLang="en-US" dirty="0"/>
              <a:t>변형과 </a:t>
            </a:r>
            <a:r>
              <a:rPr lang="ko-KR" altLang="en-US" dirty="0" smtClean="0"/>
              <a:t>애니메이션에 관한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고급 내용 살펴보기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10: CSS3 </a:t>
            </a:r>
            <a:r>
              <a:rPr lang="ko-KR" altLang="en-US" dirty="0"/>
              <a:t>변환</a:t>
            </a:r>
            <a:r>
              <a:rPr lang="en-US" altLang="ko-KR" dirty="0"/>
              <a:t>(transform)</a:t>
            </a:r>
            <a:r>
              <a:rPr lang="ko-KR" altLang="en-US" dirty="0"/>
              <a:t>으로 </a:t>
            </a:r>
            <a:r>
              <a:rPr lang="en-US" altLang="ko-KR" dirty="0"/>
              <a:t>3D </a:t>
            </a:r>
            <a:r>
              <a:rPr lang="ko-KR" altLang="en-US" dirty="0"/>
              <a:t>구현하기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11: @</a:t>
            </a:r>
            <a:r>
              <a:rPr lang="ko-KR" altLang="en-US" dirty="0"/>
              <a:t>로 시작하는 코드</a:t>
            </a:r>
            <a:r>
              <a:rPr lang="en-US" altLang="ko-KR" dirty="0"/>
              <a:t>, </a:t>
            </a:r>
            <a:r>
              <a:rPr lang="ko-KR" altLang="en-US" dirty="0"/>
              <a:t>규칙</a:t>
            </a:r>
            <a:r>
              <a:rPr lang="en-US" altLang="ko-KR" dirty="0"/>
              <a:t>(@-rule)</a:t>
            </a:r>
            <a:r>
              <a:rPr lang="ko-KR" altLang="en-US" dirty="0"/>
              <a:t>이 사용되는 </a:t>
            </a:r>
            <a:r>
              <a:rPr lang="ko-KR" altLang="en-US" dirty="0" err="1"/>
              <a:t>반응형</a:t>
            </a:r>
            <a:r>
              <a:rPr lang="ko-KR" altLang="en-US" dirty="0"/>
              <a:t> 웹</a:t>
            </a:r>
            <a:endParaRPr lang="en-US" altLang="ko-KR" dirty="0" smtClean="0"/>
          </a:p>
          <a:p>
            <a:r>
              <a:rPr lang="en-US" altLang="ko-KR" dirty="0" smtClean="0"/>
              <a:t>CHAPTER 12: </a:t>
            </a:r>
            <a:r>
              <a:rPr lang="ko-KR" altLang="en-US" dirty="0" err="1"/>
              <a:t>그리드</a:t>
            </a:r>
            <a:r>
              <a:rPr lang="ko-KR" altLang="en-US" dirty="0"/>
              <a:t> 시스템과 관련된 플러그인 살펴보기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B8D76C13-75C6-5B47-80B2-5C1BF78607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416731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line-height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80" y="1449520"/>
            <a:ext cx="5059620" cy="23777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80" y="3730712"/>
            <a:ext cx="5059620" cy="2633491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1449520"/>
            <a:ext cx="5171679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31904" y="4149080"/>
            <a:ext cx="657583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line-height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글자의 높이를 지정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형식을 가지는 태그를 수직 정렬할 수 있는 스타일 속성이 없음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대체 방안으로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line-height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line-height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글자를 감싸는 박스의 높이와 같은 크기인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70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픽셀을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적용하여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출력한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사례가 우측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상단의 사례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379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text-align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4" y="1737360"/>
            <a:ext cx="5085869" cy="3059791"/>
          </a:xfrm>
          <a:prstGeom prst="rect">
            <a:avLst/>
          </a:prstGeom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737361"/>
            <a:ext cx="5504386" cy="3059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19525" y="5013176"/>
            <a:ext cx="3752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text-align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글자의 정렬과 관련된 속성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49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text-decoration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78" y="1628800"/>
            <a:ext cx="5204352" cy="2476859"/>
          </a:xfrm>
          <a:prstGeom prst="rect">
            <a:avLst/>
          </a:prstGeom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837" y="1628800"/>
            <a:ext cx="5904656" cy="2476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06016" y="4581128"/>
            <a:ext cx="87799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text-decoration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사용하면 글자에 밑줄이 생기고 글자의 색상이 파란색으로 변경됨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하지만 일반적인 웹 페이지에서 링크에 밑줄이 없는 이유는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text-decoration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속성으로 밑줄을 제거했기 때문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해당 속성으로는 밑줄만 제거되며 색상은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color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사용해 별도로 적용해야 함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46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position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998388"/>
              </p:ext>
            </p:extLst>
          </p:nvPr>
        </p:nvGraphicFramePr>
        <p:xfrm>
          <a:off x="2103706" y="3536035"/>
          <a:ext cx="7984588" cy="180057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6767"/>
                <a:gridCol w="6007821"/>
              </a:tblGrid>
              <a:tr h="4942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키워드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static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태그가 위에서 아래로 순서대로 배치됩니다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relative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초기 위치 상태에서 상하좌우로 위치를 이동합니다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absolute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절대 위치 좌표를 설정합니다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fixed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화면을 기준으로 절대 위치 좌표를 설정합니다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17937" y="2132856"/>
            <a:ext cx="71561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절대 위치 좌표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요소의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좌표와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좌표를 설정해 절대 위치를 지정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상대 위치 좌표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요소를 입력한 순서를 통해 상대적으로 위치를 지정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상대 위치 좌표를 사용할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position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static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 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relative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static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 적용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태그가 “위에서 아래로”와 “왼쪽에서 오른쪽으로” 순서에 맞게 배치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relative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 적용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static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키워드로 초기 위치가 지정된 상태에서 상하좌우로 이동 가능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16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position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189" y="1698689"/>
            <a:ext cx="3797803" cy="2939169"/>
          </a:xfrm>
          <a:prstGeom prst="rect">
            <a:avLst/>
          </a:prstGeom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698690"/>
            <a:ext cx="4641306" cy="327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2832" y="5085184"/>
            <a:ext cx="5346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빨간색 상자가 가장 아래에 있고 파란색 상자가 가장 위에 있게 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페이지의 뒤에 입력한 태그가 상위에 올라가게 됨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0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z-index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68" y="1340768"/>
            <a:ext cx="3366854" cy="3960594"/>
          </a:xfrm>
          <a:prstGeom prst="rect">
            <a:avLst/>
          </a:prstGeom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1340768"/>
            <a:ext cx="5514577" cy="396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39476" y="5530135"/>
            <a:ext cx="5513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객체 순서를 변경하고 싶을 때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z-index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z-index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속성에는 숫자를 적용하며 숫자가 클수록 앞에 위치하게 됨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76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속성과 관련된 공식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76" y="1700807"/>
            <a:ext cx="3063240" cy="1760220"/>
          </a:xfrm>
          <a:prstGeom prst="rect">
            <a:avLst/>
          </a:prstGeom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1700808"/>
            <a:ext cx="3888432" cy="2710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56135" y="4869160"/>
            <a:ext cx="90797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 코드 실행 시의 문제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1) 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개가 붙어 있음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(div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태그가 영역을 차지하지 않음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 코드 실행 시의 문제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색상이 적용된 상자가 자신의 부모를 기준으로 위치를 잡지 않음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1)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번 문제 해결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자손의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position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absolute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키워드를 적용하면 부모는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height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사용해야 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2)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번 문제 해결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자손의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position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absolute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키워드를 적용하면 부모의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position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relative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 적용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654" y="1700807"/>
            <a:ext cx="3130576" cy="271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오른쪽 화살표 8"/>
          <p:cNvSpPr/>
          <p:nvPr/>
        </p:nvSpPr>
        <p:spPr>
          <a:xfrm>
            <a:off x="7999292" y="258788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793716" y="2112865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910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overflow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57" y="1880828"/>
            <a:ext cx="2956560" cy="1478280"/>
          </a:xfrm>
          <a:prstGeom prst="rect">
            <a:avLst/>
          </a:prstGeom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76" y="1880828"/>
            <a:ext cx="3529247" cy="277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1880828"/>
            <a:ext cx="3544910" cy="277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7630900" y="279955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39729" y="4869160"/>
            <a:ext cx="72795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hidden: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영역을 벗어나는 부분을 보이지 않게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만듬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scroll: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영역을 벗어나는 부분을 스크롤로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만듬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만약 특정한 방향으로만 스크롤을 생성할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overflow-x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overflow-y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188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4.9  float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float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0" y="1455442"/>
            <a:ext cx="4440096" cy="2304932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90" y="1455442"/>
            <a:ext cx="5335991" cy="2933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0" y="4725144"/>
            <a:ext cx="2220048" cy="968245"/>
          </a:xfrm>
          <a:prstGeom prst="rect">
            <a:avLst/>
          </a:prstGeom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4388807"/>
            <a:ext cx="4610745" cy="2172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5291938" y="2139856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188282" y="4741214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904312" y="2238576"/>
            <a:ext cx="28280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img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태그는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inline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형식의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태그이고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p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태그는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형식의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태그이므로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그림과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글자를 분리하여 출력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20186" y="5213289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이미지가 글자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위에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부유하게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됨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70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4.9  float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float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속성을 사용한 수평 정렬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47" y="1519094"/>
            <a:ext cx="2720340" cy="1897380"/>
          </a:xfrm>
          <a:prstGeom prst="rect">
            <a:avLst/>
          </a:prstGeom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519094"/>
            <a:ext cx="4120420" cy="2116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47" y="4255919"/>
            <a:ext cx="2720340" cy="1897380"/>
          </a:xfrm>
          <a:prstGeom prst="rect">
            <a:avLst/>
          </a:prstGeom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4255919"/>
            <a:ext cx="4120420" cy="2116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5183673" y="1999732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183673" y="4736557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20572" y="2313895"/>
            <a:ext cx="2938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속성에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left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키워드 적용한 결과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571" y="5160425"/>
            <a:ext cx="305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속성에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right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키워드 적용한 결과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6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</a:t>
            </a:r>
            <a:r>
              <a:rPr lang="en-US" dirty="0" smtClean="0"/>
              <a:t>04 CSS3 </a:t>
            </a:r>
            <a:r>
              <a:rPr lang="ko-KR" altLang="en-US" dirty="0" smtClean="0"/>
              <a:t>스타일 속성 기본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4.1 </a:t>
            </a:r>
            <a:r>
              <a:rPr lang="ko-KR" altLang="en-US" dirty="0"/>
              <a:t>스타일 속성을 공부할 때는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4.2 CSS3 </a:t>
            </a:r>
            <a:r>
              <a:rPr lang="ko-KR" altLang="en-US" dirty="0" smtClean="0"/>
              <a:t>단위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키워드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크기 단위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색상 단위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URL </a:t>
            </a:r>
            <a:r>
              <a:rPr lang="ko-KR" altLang="en-US" dirty="0"/>
              <a:t>단위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4.3 </a:t>
            </a:r>
            <a:r>
              <a:rPr lang="ko-KR" altLang="en-US" dirty="0"/>
              <a:t>가시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display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visibility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opacity </a:t>
            </a:r>
            <a:r>
              <a:rPr lang="ko-KR" altLang="en-US" dirty="0"/>
              <a:t>속성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4.4 </a:t>
            </a:r>
            <a:r>
              <a:rPr lang="ko-KR" altLang="en-US" dirty="0"/>
              <a:t>박스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width </a:t>
            </a:r>
            <a:r>
              <a:rPr lang="ko-KR" altLang="en-US" dirty="0"/>
              <a:t>속성과 </a:t>
            </a:r>
            <a:r>
              <a:rPr lang="en-US" altLang="ko-KR" dirty="0"/>
              <a:t>height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margin </a:t>
            </a:r>
            <a:r>
              <a:rPr lang="ko-KR" altLang="en-US" dirty="0"/>
              <a:t>속성과 </a:t>
            </a:r>
            <a:r>
              <a:rPr lang="en-US" altLang="ko-KR" dirty="0"/>
              <a:t>padding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box- </a:t>
            </a:r>
            <a:r>
              <a:rPr lang="en-US" altLang="ko-KR" dirty="0"/>
              <a:t>sizing </a:t>
            </a:r>
            <a:r>
              <a:rPr lang="ko-KR" altLang="en-US" dirty="0"/>
              <a:t>속성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27343975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4.9  float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float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속성을 사용한 레이아웃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6" y="1524468"/>
            <a:ext cx="4254229" cy="26365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1524468"/>
            <a:ext cx="4248472" cy="23142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5" y="4362725"/>
            <a:ext cx="4254229" cy="1128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85" y="4077072"/>
            <a:ext cx="4254229" cy="25962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5360" y="133980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79205" y="133980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(2)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360" y="404664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(3)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79204" y="382217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(4)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3849711"/>
            <a:ext cx="4860540" cy="2609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96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4.10  </a:t>
            </a:r>
            <a:r>
              <a:rPr lang="en-US" altLang="ko-KR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clear:both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사용한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레이아웃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float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속성을 사용한 레이아웃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43417" y="1351722"/>
            <a:ext cx="4089734" cy="3949912"/>
            <a:chOff x="643417" y="1351722"/>
            <a:chExt cx="4089734" cy="394991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17" y="1351722"/>
              <a:ext cx="4089733" cy="117877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17" y="2502733"/>
              <a:ext cx="4089734" cy="111236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17" y="3602651"/>
              <a:ext cx="4089734" cy="1698983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4926296" y="1340768"/>
            <a:ext cx="4104178" cy="5240631"/>
            <a:chOff x="4948218" y="1340768"/>
            <a:chExt cx="4104178" cy="524063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663" y="1340768"/>
              <a:ext cx="4089733" cy="89653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663" y="2203890"/>
              <a:ext cx="4089733" cy="171005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218" y="3913941"/>
              <a:ext cx="4089733" cy="2667458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63352" y="133980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61910" y="135172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(2)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4860978"/>
            <a:ext cx="2952328" cy="17204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69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그림자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text-shadow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8" y="1403891"/>
            <a:ext cx="637222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708920"/>
            <a:ext cx="4625340" cy="2575560"/>
          </a:xfrm>
          <a:prstGeom prst="rect">
            <a:avLst/>
          </a:prstGeom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127" y="2708920"/>
            <a:ext cx="6147617" cy="257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50920" y="5569495"/>
            <a:ext cx="2690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태그에 그림자를 부여해주는 속성</a:t>
            </a:r>
            <a:endParaRPr lang="ko-KR" altLang="en-US" sz="1400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90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그림자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box-shadow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1509767"/>
            <a:ext cx="61817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5" y="2949505"/>
            <a:ext cx="4276599" cy="26490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5" y="5592925"/>
            <a:ext cx="4276601" cy="627047"/>
          </a:xfrm>
          <a:prstGeom prst="rect">
            <a:avLst/>
          </a:prstGeom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2949505"/>
            <a:ext cx="6336704" cy="2481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50920" y="5569495"/>
            <a:ext cx="2690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박스에 그림자를 부여해주는 속성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32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그림자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box-shadow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593151"/>
            <a:ext cx="6336704" cy="3671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93841" y="5445224"/>
            <a:ext cx="64043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CSS3 Generator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툴 사용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http://css3generator.com/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접속</a:t>
            </a:r>
          </a:p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box-shadow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text-shadow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쉽게 생성</a:t>
            </a:r>
          </a:p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원하는 형태의 스타일을 정하고 생성된 코드를 복사해 스타일시트에 붙여 넣으면 됨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60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4.12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그레이디언트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77" y="1268760"/>
            <a:ext cx="6261646" cy="384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61883" y="5733256"/>
            <a:ext cx="80682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http://www.colorzilla.com/gradient-editor/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접속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Ultimate CSS Gradient Generator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왼쪽에서 원하는 형태의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그레이디언트를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생성하고 오른쪽에 생성된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코드를 복사하는 식으로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선형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그레이디언트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이외에 원형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그레이디언트도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쉽게 생성할 수 있음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1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4.12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그레이디언트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052736"/>
            <a:ext cx="5631180" cy="3467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53444"/>
            <a:ext cx="5631180" cy="4259580"/>
          </a:xfrm>
          <a:prstGeom prst="rect">
            <a:avLst/>
          </a:prstGeom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5805264"/>
            <a:ext cx="405765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오른쪽 화살표 8"/>
          <p:cNvSpPr/>
          <p:nvPr/>
        </p:nvSpPr>
        <p:spPr>
          <a:xfrm rot="5400000">
            <a:off x="5866277" y="5074695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0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벤더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프리픽스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60" y="1052736"/>
            <a:ext cx="5135880" cy="3063240"/>
          </a:xfrm>
          <a:prstGeom prst="rect">
            <a:avLst/>
          </a:prstGeom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4293096"/>
            <a:ext cx="451485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22370" y="5733256"/>
            <a:ext cx="7547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벤더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프리픽스는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웹 브라우저 공급 업체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마이크로소프트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모질라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구글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애플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오페라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에서 제공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실험적인 기능이 필요할 때 주로 사용함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21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</a:t>
            </a:r>
            <a:r>
              <a:rPr lang="en-US" dirty="0" smtClean="0"/>
              <a:t>04 CSS3 </a:t>
            </a:r>
            <a:r>
              <a:rPr lang="ko-KR" altLang="en-US" dirty="0" smtClean="0"/>
              <a:t>스타일 속성 기본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4.5 </a:t>
            </a:r>
            <a:r>
              <a:rPr lang="ko-KR" altLang="en-US" dirty="0"/>
              <a:t>테두리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border </a:t>
            </a:r>
            <a:r>
              <a:rPr lang="en-US" altLang="ko-KR" dirty="0"/>
              <a:t>-width </a:t>
            </a:r>
            <a:r>
              <a:rPr lang="ko-KR" altLang="en-US" dirty="0"/>
              <a:t>속성과 </a:t>
            </a:r>
            <a:r>
              <a:rPr lang="en-US" altLang="ko-KR" dirty="0"/>
              <a:t>border - style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border </a:t>
            </a:r>
            <a:r>
              <a:rPr lang="en-US" altLang="ko-KR" dirty="0"/>
              <a:t>-radius </a:t>
            </a:r>
            <a:r>
              <a:rPr lang="ko-KR" altLang="en-US" dirty="0"/>
              <a:t>속성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4.6 </a:t>
            </a:r>
            <a:r>
              <a:rPr lang="ko-KR" altLang="en-US" dirty="0"/>
              <a:t>배경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background-image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background-size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background- </a:t>
            </a:r>
            <a:r>
              <a:rPr lang="en-US" altLang="ko-KR" dirty="0"/>
              <a:t>repeat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background-attachment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background-position </a:t>
            </a:r>
            <a:r>
              <a:rPr lang="ko-KR" altLang="en-US" dirty="0"/>
              <a:t>속성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4.7 </a:t>
            </a:r>
            <a:r>
              <a:rPr lang="ko-KR" altLang="en-US" dirty="0"/>
              <a:t>폰트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font </a:t>
            </a:r>
            <a:r>
              <a:rPr lang="en-US" altLang="ko-KR" dirty="0"/>
              <a:t>-size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font </a:t>
            </a:r>
            <a:r>
              <a:rPr lang="en-US" altLang="ko-KR" dirty="0"/>
              <a:t>- family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font </a:t>
            </a:r>
            <a:r>
              <a:rPr lang="en-US" altLang="ko-KR" dirty="0"/>
              <a:t>- style </a:t>
            </a:r>
            <a:r>
              <a:rPr lang="ko-KR" altLang="en-US" dirty="0"/>
              <a:t>속성과 </a:t>
            </a:r>
            <a:r>
              <a:rPr lang="en-US" altLang="ko-KR" dirty="0"/>
              <a:t>font -weight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line </a:t>
            </a:r>
            <a:r>
              <a:rPr lang="en-US" altLang="ko-KR" dirty="0"/>
              <a:t>-height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text </a:t>
            </a:r>
            <a:r>
              <a:rPr lang="en-US" altLang="ko-KR" dirty="0"/>
              <a:t>- align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text </a:t>
            </a:r>
            <a:r>
              <a:rPr lang="en-US" altLang="ko-KR" dirty="0"/>
              <a:t>-decoration </a:t>
            </a:r>
            <a:r>
              <a:rPr lang="ko-KR" altLang="en-US" dirty="0"/>
              <a:t>속성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296584903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</a:t>
            </a:r>
            <a:r>
              <a:rPr lang="en-US" dirty="0" smtClean="0"/>
              <a:t>04 CSS3 </a:t>
            </a:r>
            <a:r>
              <a:rPr lang="ko-KR" altLang="en-US" dirty="0" smtClean="0"/>
              <a:t>스타일 속성 기본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4.8 </a:t>
            </a:r>
            <a:r>
              <a:rPr lang="ko-KR" altLang="en-US" dirty="0"/>
              <a:t>위치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position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z </a:t>
            </a:r>
            <a:r>
              <a:rPr lang="en-US" altLang="ko-KR" dirty="0"/>
              <a:t>-index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위치 </a:t>
            </a:r>
            <a:r>
              <a:rPr lang="ko-KR" altLang="en-US" dirty="0"/>
              <a:t>속성과 관련된 </a:t>
            </a:r>
            <a:r>
              <a:rPr lang="ko-KR" altLang="en-US" dirty="0" smtClean="0"/>
              <a:t>공식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overflow </a:t>
            </a:r>
            <a:r>
              <a:rPr lang="ko-KR" altLang="en-US" dirty="0"/>
              <a:t>속성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4.9 float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float </a:t>
            </a:r>
            <a:r>
              <a:rPr lang="ko-KR" altLang="en-US" dirty="0"/>
              <a:t>속성 </a:t>
            </a:r>
            <a:r>
              <a:rPr lang="ko-KR" altLang="en-US" dirty="0" smtClean="0"/>
              <a:t>개요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float </a:t>
            </a:r>
            <a:r>
              <a:rPr lang="ko-KR" altLang="en-US" dirty="0"/>
              <a:t>속성을 사용한 수평 </a:t>
            </a:r>
            <a:r>
              <a:rPr lang="ko-KR" altLang="en-US" dirty="0" smtClean="0"/>
              <a:t>정렬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float </a:t>
            </a:r>
            <a:r>
              <a:rPr lang="ko-KR" altLang="en-US" dirty="0"/>
              <a:t>속성을 사용한 레이아웃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4.10 clear: both</a:t>
            </a:r>
            <a:r>
              <a:rPr lang="ko-KR" altLang="en-US" dirty="0"/>
              <a:t>를 사용한 레이아웃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4.11 </a:t>
            </a:r>
            <a:r>
              <a:rPr lang="ko-KR" altLang="en-US" dirty="0"/>
              <a:t>그림자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text </a:t>
            </a:r>
            <a:r>
              <a:rPr lang="en-US" altLang="ko-KR" dirty="0"/>
              <a:t>-shadow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box-shadow </a:t>
            </a:r>
            <a:r>
              <a:rPr lang="ko-KR" altLang="en-US" dirty="0"/>
              <a:t>속성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4.12 </a:t>
            </a:r>
            <a:r>
              <a:rPr lang="ko-KR" altLang="en-US" dirty="0" err="1"/>
              <a:t>그레이디언트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4.13 </a:t>
            </a:r>
            <a:r>
              <a:rPr lang="ko-KR" altLang="en-US" dirty="0"/>
              <a:t>벤더 </a:t>
            </a:r>
            <a:r>
              <a:rPr lang="ko-KR" altLang="en-US" dirty="0" err="1"/>
              <a:t>프리픽스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269937148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="" xmlns:a16="http://schemas.microsoft.com/office/drawing/2014/main" id="{8228E8E3-0E6B-F440-8FD7-C16EDF946578}"/>
              </a:ext>
            </a:extLst>
          </p:cNvPr>
          <p:cNvSpPr txBox="1">
            <a:spLocks/>
          </p:cNvSpPr>
          <p:nvPr/>
        </p:nvSpPr>
        <p:spPr>
          <a:xfrm>
            <a:off x="691375" y="2932204"/>
            <a:ext cx="10267121" cy="9935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600" b="1" smtClean="0">
                <a:solidFill>
                  <a:schemeClr val="accent2"/>
                </a:solidFill>
                <a:cs typeface="+mj-cs"/>
              </a:rPr>
              <a:t>CHAPTER </a:t>
            </a:r>
            <a:r>
              <a:rPr lang="x-none" sz="3600" b="1" smtClean="0">
                <a:solidFill>
                  <a:schemeClr val="accent2"/>
                </a:solidFill>
                <a:cs typeface="+mj-cs"/>
              </a:rPr>
              <a:t>0</a:t>
            </a:r>
            <a:r>
              <a:rPr lang="en-US" sz="3600" b="1" dirty="0" smtClean="0">
                <a:solidFill>
                  <a:schemeClr val="accent2"/>
                </a:solidFill>
                <a:cs typeface="+mj-cs"/>
              </a:rPr>
              <a:t>4</a:t>
            </a:r>
            <a:r>
              <a:rPr lang="x-none" sz="3600" b="1" smtClean="0">
                <a:solidFill>
                  <a:schemeClr val="accent2"/>
                </a:solidFill>
                <a:cs typeface="+mj-cs"/>
              </a:rPr>
              <a:t> </a:t>
            </a:r>
            <a:r>
              <a:rPr lang="en-US" altLang="ko-KR" sz="3600" b="1" dirty="0">
                <a:solidFill>
                  <a:schemeClr val="accent2"/>
                </a:solidFill>
                <a:cs typeface="+mj-cs"/>
              </a:rPr>
              <a:t>CSS3 </a:t>
            </a:r>
            <a:r>
              <a:rPr lang="ko-KR" altLang="en-US" sz="3600" b="1" dirty="0">
                <a:solidFill>
                  <a:schemeClr val="accent2"/>
                </a:solidFill>
                <a:cs typeface="+mj-cs"/>
              </a:rPr>
              <a:t>스타일 속성 기본</a:t>
            </a:r>
            <a:endParaRPr lang="ko-KR" altLang="en-US" sz="3600" b="1" dirty="0">
              <a:solidFill>
                <a:schemeClr val="accent2"/>
              </a:solidFill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8789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요소에 스타일을 적용하는 방법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41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 보기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장에서 공부할 내용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72934" y="5768787"/>
            <a:ext cx="3631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스타일 속성을 사용한 기본적인 레이아웃 구성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741" y="1196752"/>
            <a:ext cx="8100515" cy="431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77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스타일 속성을 공부할 때는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828" y="1556792"/>
            <a:ext cx="3829414" cy="2963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21" y="1557373"/>
            <a:ext cx="4778488" cy="296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22969" y="5085184"/>
            <a:ext cx="4346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좌측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: Visual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Studio Code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의 자동 완성 기능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우측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: W3Schools(http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://w3schools.com/)</a:t>
            </a:r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37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23899</TotalTime>
  <Words>1851</Words>
  <Application>Microsoft Office PowerPoint</Application>
  <PresentationFormat>사용자 지정</PresentationFormat>
  <Paragraphs>327</Paragraphs>
  <Slides>47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Office 테마</vt:lpstr>
      <vt:lpstr>모던웹을 위한 HTML5+CSS3 바이블</vt:lpstr>
      <vt:lpstr>시작하기전에</vt:lpstr>
      <vt:lpstr>이 책의 학습 목표</vt:lpstr>
      <vt:lpstr>Contents</vt:lpstr>
      <vt:lpstr>Contents</vt:lpstr>
      <vt:lpstr>Contents</vt:lpstr>
      <vt:lpstr>PowerPoint 프레젠테이션</vt:lpstr>
      <vt:lpstr>미리 보기 / 이 장에서 공부할 내용</vt:lpstr>
      <vt:lpstr>4.1  스타일 속성을 공부할 때는</vt:lpstr>
      <vt:lpstr>4.2  CSS3 단위 / 크기 단위</vt:lpstr>
      <vt:lpstr>4.2  CSS3 단위 / 색상 단위</vt:lpstr>
      <vt:lpstr>4.2  CSS3 단위 / URL 단위</vt:lpstr>
      <vt:lpstr>4.3  가시 속성 / display 속성</vt:lpstr>
      <vt:lpstr>4.3  가시 속성 / visibility 속성</vt:lpstr>
      <vt:lpstr>4.3  가시 속성 / opacity 속성</vt:lpstr>
      <vt:lpstr>4.4  박스 속성</vt:lpstr>
      <vt:lpstr>4.4  박스 속성 / width 속성과 height 속성</vt:lpstr>
      <vt:lpstr>4.4  박스 속성 / margin 속성과 padding 속성</vt:lpstr>
      <vt:lpstr>4.4  박스 속성 / box-sizing 속성</vt:lpstr>
      <vt:lpstr>4.5  테두리 속성 / border-width 속성과 border-style 속성</vt:lpstr>
      <vt:lpstr>4.5  테두리 속성 / border-radius 속성</vt:lpstr>
      <vt:lpstr>4.6  배경 속성 / background-image 속성</vt:lpstr>
      <vt:lpstr>4.6  배경 속성 / background-size 속성</vt:lpstr>
      <vt:lpstr>4.6  배경 속성 / background-repeat 속성</vt:lpstr>
      <vt:lpstr>4.6  배경 속성 / background-attachment 속성</vt:lpstr>
      <vt:lpstr>4.6  배경 속성 / background-position 속성</vt:lpstr>
      <vt:lpstr>4.7  폰트 속성 / font-size 속성</vt:lpstr>
      <vt:lpstr>4.7  폰트 속성 / font-size 속성</vt:lpstr>
      <vt:lpstr>4.7  폰트 속성 / font-style 속성과 font-weight 속성</vt:lpstr>
      <vt:lpstr>4.7  폰트 속성 / line-height 속성</vt:lpstr>
      <vt:lpstr>4.7  폰트 속성 / text-align 속성</vt:lpstr>
      <vt:lpstr>4.7  폰트 속성 / text-decoration 속성</vt:lpstr>
      <vt:lpstr>4.8  위치 속성 / position 속성</vt:lpstr>
      <vt:lpstr>4.8  위치 속성 / position 속성</vt:lpstr>
      <vt:lpstr>4.8  위치 속성 / z-index 속성</vt:lpstr>
      <vt:lpstr>4.8  위치 속성 / 위치 속성과 관련된 공식</vt:lpstr>
      <vt:lpstr>4.8  위치 속성 / overflow 속성</vt:lpstr>
      <vt:lpstr>4.9  float 속성 / float 속성 개요</vt:lpstr>
      <vt:lpstr>4.9  float 속성 / float 속성을 사용한 수평 정렬</vt:lpstr>
      <vt:lpstr>4.9  float 속성 / float 속성을 사용한 레이아웃 구성</vt:lpstr>
      <vt:lpstr>4.10  clear:both를 사용한 레이아웃 / float 속성을 사용한 레이아웃 구성</vt:lpstr>
      <vt:lpstr>4.11  그림자 속성 / text-shadow 속성</vt:lpstr>
      <vt:lpstr>4.11  그림자 속성 / box-shadow 속성</vt:lpstr>
      <vt:lpstr>4.11  그림자 속성 / box-shadow 속성</vt:lpstr>
      <vt:lpstr>4.12  그레이디언트</vt:lpstr>
      <vt:lpstr>4.12  그레이디언트</vt:lpstr>
      <vt:lpstr>4.13  벤더 프리픽스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Windows 사용자</cp:lastModifiedBy>
  <cp:revision>1513</cp:revision>
  <dcterms:created xsi:type="dcterms:W3CDTF">2012-11-28T05:21:39Z</dcterms:created>
  <dcterms:modified xsi:type="dcterms:W3CDTF">2020-02-24T02:31:02Z</dcterms:modified>
</cp:coreProperties>
</file>